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64" r:id="rId10"/>
    <p:sldId id="256" r:id="rId11"/>
    <p:sldId id="257" r:id="rId12"/>
    <p:sldId id="259" r:id="rId13"/>
    <p:sldId id="260" r:id="rId14"/>
    <p:sldId id="261" r:id="rId15"/>
    <p:sldId id="262" r:id="rId16"/>
    <p:sldId id="263" r:id="rId17"/>
    <p:sldId id="266" r:id="rId18"/>
    <p:sldId id="268" r:id="rId19"/>
    <p:sldId id="269" r:id="rId20"/>
    <p:sldId id="267" r:id="rId21"/>
    <p:sldId id="265" r:id="rId22"/>
    <p:sldId id="271" r:id="rId23"/>
    <p:sldId id="272" r:id="rId24"/>
    <p:sldId id="27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0"/>
  </p:normalViewPr>
  <p:slideViewPr>
    <p:cSldViewPr snapToGrid="0" snapToObjects="1">
      <p:cViewPr>
        <p:scale>
          <a:sx n="46" d="100"/>
          <a:sy n="46" d="100"/>
        </p:scale>
        <p:origin x="2320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0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9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2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1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B4616-D11B-144D-8B2A-146B84814249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A1401-E8BE-9F48-AC50-CF5EF483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ep.edu/novick/colors/explanation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15" y="3082579"/>
            <a:ext cx="939370" cy="6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2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4C30F5-0E0D-4641-B69A-9C38DEFC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0" y="1239109"/>
            <a:ext cx="8559080" cy="489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E63A5-D857-4745-8649-5E6CA8838DCE}"/>
              </a:ext>
            </a:extLst>
          </p:cNvPr>
          <p:cNvSpPr txBox="1"/>
          <p:nvPr/>
        </p:nvSpPr>
        <p:spPr>
          <a:xfrm>
            <a:off x="6858000" y="628203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A0F0C-B20E-9F4F-87A8-D8474CDC01E0}"/>
              </a:ext>
            </a:extLst>
          </p:cNvPr>
          <p:cNvSpPr/>
          <p:nvPr/>
        </p:nvSpPr>
        <p:spPr>
          <a:xfrm>
            <a:off x="292460" y="212293"/>
            <a:ext cx="8559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Encoding</a:t>
            </a:r>
            <a:r>
              <a:rPr 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: All data visualizations map data values into quantifiable features (variables) of the resulting graphic. We refer to these features (variables) as </a:t>
            </a:r>
            <a:r>
              <a:rPr lang="en-US" sz="2000" b="1" i="1" dirty="0">
                <a:solidFill>
                  <a:srgbClr val="333333"/>
                </a:solidFill>
                <a:latin typeface="Helvetica Neue" panose="02000503000000020004" pitchFamily="2" charset="0"/>
              </a:rPr>
              <a:t>aesthetics </a:t>
            </a:r>
            <a:r>
              <a:rPr 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(sometimes called </a:t>
            </a:r>
            <a:r>
              <a:rPr lang="en-US" sz="2000" i="1" dirty="0">
                <a:solidFill>
                  <a:srgbClr val="333333"/>
                </a:solidFill>
                <a:latin typeface="Helvetica Neue" panose="02000503000000020004" pitchFamily="2" charset="0"/>
              </a:rPr>
              <a:t>channels</a:t>
            </a:r>
            <a:r>
              <a:rPr 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)</a:t>
            </a:r>
            <a:r>
              <a:rPr lang="en-US" sz="2000" i="1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157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6B086-9510-F24F-A323-C37BC9B7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5" y="391297"/>
            <a:ext cx="8477309" cy="6075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4140E-0116-684A-A42D-36E3F87FBA96}"/>
              </a:ext>
            </a:extLst>
          </p:cNvPr>
          <p:cNvSpPr txBox="1"/>
          <p:nvPr/>
        </p:nvSpPr>
        <p:spPr>
          <a:xfrm>
            <a:off x="6858000" y="628203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DA3687-06E1-6F42-A107-F50BD5D10D67}"/>
              </a:ext>
            </a:extLst>
          </p:cNvPr>
          <p:cNvCxnSpPr/>
          <p:nvPr/>
        </p:nvCxnSpPr>
        <p:spPr>
          <a:xfrm>
            <a:off x="5980670" y="3478427"/>
            <a:ext cx="24960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A1E3D-107F-D141-BF38-DBE15192FBD8}"/>
              </a:ext>
            </a:extLst>
          </p:cNvPr>
          <p:cNvCxnSpPr/>
          <p:nvPr/>
        </p:nvCxnSpPr>
        <p:spPr>
          <a:xfrm>
            <a:off x="5609967" y="4483443"/>
            <a:ext cx="24960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B5B0A4-05B1-B840-9355-86ACDA719558}"/>
              </a:ext>
            </a:extLst>
          </p:cNvPr>
          <p:cNvCxnSpPr/>
          <p:nvPr/>
        </p:nvCxnSpPr>
        <p:spPr>
          <a:xfrm>
            <a:off x="5638798" y="4709983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9939C-38A5-8C4E-B74E-3E1748CF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07" y="1545506"/>
            <a:ext cx="6322212" cy="3174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CC445-4356-F04A-801B-13E2A0E8E434}"/>
              </a:ext>
            </a:extLst>
          </p:cNvPr>
          <p:cNvSpPr txBox="1"/>
          <p:nvPr/>
        </p:nvSpPr>
        <p:spPr>
          <a:xfrm>
            <a:off x="6858000" y="628203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1C71B-1A51-C64D-ABC0-9764CC67AA42}"/>
              </a:ext>
            </a:extLst>
          </p:cNvPr>
          <p:cNvSpPr txBox="1"/>
          <p:nvPr/>
        </p:nvSpPr>
        <p:spPr>
          <a:xfrm>
            <a:off x="1631092" y="196846"/>
            <a:ext cx="620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Match variable type with each dataset variable.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A3862B-2186-AD49-A4F6-DD1CD0AB5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63848"/>
              </p:ext>
            </p:extLst>
          </p:nvPr>
        </p:nvGraphicFramePr>
        <p:xfrm>
          <a:off x="2877064" y="4816241"/>
          <a:ext cx="6106298" cy="597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390">
                  <a:extLst>
                    <a:ext uri="{9D8B030D-6E8A-4147-A177-3AD203B41FA5}">
                      <a16:colId xmlns:a16="http://schemas.microsoft.com/office/drawing/2014/main" val="3941976922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3310908521"/>
                    </a:ext>
                  </a:extLst>
                </a:gridCol>
                <a:gridCol w="1470454">
                  <a:extLst>
                    <a:ext uri="{9D8B030D-6E8A-4147-A177-3AD203B41FA5}">
                      <a16:colId xmlns:a16="http://schemas.microsoft.com/office/drawing/2014/main" val="915726736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518876913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3147416964"/>
                    </a:ext>
                  </a:extLst>
                </a:gridCol>
              </a:tblGrid>
              <a:tr h="5977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597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A408774-FC58-8340-BCC6-54AE85E81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398" r="61224" b="1085"/>
          <a:stretch/>
        </p:blipFill>
        <p:spPr>
          <a:xfrm>
            <a:off x="123567" y="1324398"/>
            <a:ext cx="2409567" cy="42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9939C-38A5-8C4E-B74E-3E1748CF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07" y="1545506"/>
            <a:ext cx="6322212" cy="3174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CC445-4356-F04A-801B-13E2A0E8E434}"/>
              </a:ext>
            </a:extLst>
          </p:cNvPr>
          <p:cNvSpPr txBox="1"/>
          <p:nvPr/>
        </p:nvSpPr>
        <p:spPr>
          <a:xfrm>
            <a:off x="6858000" y="628203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1C71B-1A51-C64D-ABC0-9764CC67AA42}"/>
              </a:ext>
            </a:extLst>
          </p:cNvPr>
          <p:cNvSpPr txBox="1"/>
          <p:nvPr/>
        </p:nvSpPr>
        <p:spPr>
          <a:xfrm>
            <a:off x="1631092" y="196846"/>
            <a:ext cx="620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Match variable type with each dataset variable.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A3862B-2186-AD49-A4F6-DD1CD0AB5BE0}"/>
              </a:ext>
            </a:extLst>
          </p:cNvPr>
          <p:cNvGraphicFramePr>
            <a:graphicFrameLocks noGrp="1"/>
          </p:cNvGraphicFramePr>
          <p:nvPr/>
        </p:nvGraphicFramePr>
        <p:xfrm>
          <a:off x="2877064" y="4816241"/>
          <a:ext cx="6106298" cy="597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390">
                  <a:extLst>
                    <a:ext uri="{9D8B030D-6E8A-4147-A177-3AD203B41FA5}">
                      <a16:colId xmlns:a16="http://schemas.microsoft.com/office/drawing/2014/main" val="3941976922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3310908521"/>
                    </a:ext>
                  </a:extLst>
                </a:gridCol>
                <a:gridCol w="1470454">
                  <a:extLst>
                    <a:ext uri="{9D8B030D-6E8A-4147-A177-3AD203B41FA5}">
                      <a16:colId xmlns:a16="http://schemas.microsoft.com/office/drawing/2014/main" val="915726736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518876913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3147416964"/>
                    </a:ext>
                  </a:extLst>
                </a:gridCol>
              </a:tblGrid>
              <a:tr h="5977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Categorical Ordered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Numerical Discrete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Categorical Unordered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Categorical Unordered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Numerical 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597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A408774-FC58-8340-BCC6-54AE85E81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398" r="61224" b="1085"/>
          <a:stretch/>
        </p:blipFill>
        <p:spPr>
          <a:xfrm>
            <a:off x="123567" y="1324398"/>
            <a:ext cx="2409567" cy="42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9939C-38A5-8C4E-B74E-3E1748CF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05" y="1151886"/>
            <a:ext cx="6322212" cy="3174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CC445-4356-F04A-801B-13E2A0E8E434}"/>
              </a:ext>
            </a:extLst>
          </p:cNvPr>
          <p:cNvSpPr txBox="1"/>
          <p:nvPr/>
        </p:nvSpPr>
        <p:spPr>
          <a:xfrm>
            <a:off x="6858000" y="628203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1C71B-1A51-C64D-ABC0-9764CC67AA42}"/>
              </a:ext>
            </a:extLst>
          </p:cNvPr>
          <p:cNvSpPr txBox="1"/>
          <p:nvPr/>
        </p:nvSpPr>
        <p:spPr>
          <a:xfrm>
            <a:off x="1062681" y="213528"/>
            <a:ext cx="743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/>
              <a:t>encoding</a:t>
            </a:r>
            <a:r>
              <a:rPr lang="en-US" sz="2400" dirty="0"/>
              <a:t>? </a:t>
            </a:r>
            <a:r>
              <a:rPr lang="en-US" sz="2400" b="1" dirty="0"/>
              <a:t>Mapping</a:t>
            </a:r>
            <a:r>
              <a:rPr lang="en-US" sz="2400" dirty="0"/>
              <a:t> data variables onto aesthetics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A3862B-2186-AD49-A4F6-DD1CD0AB5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065120"/>
              </p:ext>
            </p:extLst>
          </p:nvPr>
        </p:nvGraphicFramePr>
        <p:xfrm>
          <a:off x="1775262" y="4422621"/>
          <a:ext cx="6106298" cy="597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390">
                  <a:extLst>
                    <a:ext uri="{9D8B030D-6E8A-4147-A177-3AD203B41FA5}">
                      <a16:colId xmlns:a16="http://schemas.microsoft.com/office/drawing/2014/main" val="3941976922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3310908521"/>
                    </a:ext>
                  </a:extLst>
                </a:gridCol>
                <a:gridCol w="1470454">
                  <a:extLst>
                    <a:ext uri="{9D8B030D-6E8A-4147-A177-3AD203B41FA5}">
                      <a16:colId xmlns:a16="http://schemas.microsoft.com/office/drawing/2014/main" val="915726736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518876913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3147416964"/>
                    </a:ext>
                  </a:extLst>
                </a:gridCol>
              </a:tblGrid>
              <a:tr h="5977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Categorical Ordered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Numerical Discrete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Categorical Unordered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Categorical Unordered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Numerical 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5977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7A32300-4804-C640-BBC4-C5102E522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50"/>
          <a:stretch/>
        </p:blipFill>
        <p:spPr>
          <a:xfrm>
            <a:off x="3350222" y="5315772"/>
            <a:ext cx="2971795" cy="128163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2EFCA4-3417-EE4E-8F7F-A8298567A35C}"/>
              </a:ext>
            </a:extLst>
          </p:cNvPr>
          <p:cNvCxnSpPr>
            <a:cxnSpLocks/>
          </p:cNvCxnSpPr>
          <p:nvPr/>
        </p:nvCxnSpPr>
        <p:spPr>
          <a:xfrm flipH="1">
            <a:off x="3825181" y="5041802"/>
            <a:ext cx="3352543" cy="44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CD72A8-C466-F447-BAD5-2209AD7FF695}"/>
              </a:ext>
            </a:extLst>
          </p:cNvPr>
          <p:cNvSpPr txBox="1"/>
          <p:nvPr/>
        </p:nvSpPr>
        <p:spPr>
          <a:xfrm>
            <a:off x="416537" y="5510416"/>
            <a:ext cx="274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defining variables, the next goal is “</a:t>
            </a:r>
            <a:r>
              <a:rPr lang="en-US" b="1" dirty="0"/>
              <a:t>mapping</a:t>
            </a:r>
            <a:r>
              <a:rPr lang="en-US" dirty="0"/>
              <a:t>” variables onto aesthetics.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86100A-4090-BA4B-8FB4-4E3503546C87}"/>
              </a:ext>
            </a:extLst>
          </p:cNvPr>
          <p:cNvCxnSpPr>
            <a:cxnSpLocks/>
          </p:cNvCxnSpPr>
          <p:nvPr/>
        </p:nvCxnSpPr>
        <p:spPr>
          <a:xfrm>
            <a:off x="3610474" y="5028140"/>
            <a:ext cx="30397" cy="97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319091-8A4C-7945-BF09-8B180A3217F4}"/>
              </a:ext>
            </a:extLst>
          </p:cNvPr>
          <p:cNvCxnSpPr>
            <a:cxnSpLocks/>
          </p:cNvCxnSpPr>
          <p:nvPr/>
        </p:nvCxnSpPr>
        <p:spPr>
          <a:xfrm flipH="1">
            <a:off x="4651812" y="5049417"/>
            <a:ext cx="818623" cy="38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4BCD0-AC55-A04F-8907-8CF4AE7BE397}"/>
              </a:ext>
            </a:extLst>
          </p:cNvPr>
          <p:cNvCxnSpPr>
            <a:cxnSpLocks/>
          </p:cNvCxnSpPr>
          <p:nvPr/>
        </p:nvCxnSpPr>
        <p:spPr>
          <a:xfrm>
            <a:off x="3068075" y="5041383"/>
            <a:ext cx="453601" cy="38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8EBC15-BEFF-8348-A773-CFB921B55B0D}"/>
              </a:ext>
            </a:extLst>
          </p:cNvPr>
          <p:cNvSpPr txBox="1"/>
          <p:nvPr/>
        </p:nvSpPr>
        <p:spPr>
          <a:xfrm>
            <a:off x="6660291" y="5315772"/>
            <a:ext cx="206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your job as a Data Vis </a:t>
            </a:r>
            <a:r>
              <a:rPr lang="en-US" b="1" dirty="0"/>
              <a:t>designer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0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D243FC-F033-ED49-A2CA-8B5A8441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6"/>
          <a:stretch/>
        </p:blipFill>
        <p:spPr>
          <a:xfrm>
            <a:off x="1862780" y="1655804"/>
            <a:ext cx="5655905" cy="4901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E89F8-8378-9342-9167-D0F1200CD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50"/>
          <a:stretch/>
        </p:blipFill>
        <p:spPr>
          <a:xfrm>
            <a:off x="5586794" y="360713"/>
            <a:ext cx="2971795" cy="12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C0905-AC63-6B42-AB69-30F4193F37A0}"/>
              </a:ext>
            </a:extLst>
          </p:cNvPr>
          <p:cNvSpPr txBox="1"/>
          <p:nvPr/>
        </p:nvSpPr>
        <p:spPr>
          <a:xfrm>
            <a:off x="321275" y="373070"/>
            <a:ext cx="5004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“Position” aesthetics are critical as they’re (typically) required for any graph.</a:t>
            </a:r>
          </a:p>
          <a:p>
            <a:endParaRPr lang="en-US" dirty="0"/>
          </a:p>
          <a:p>
            <a:r>
              <a:rPr lang="en-US" dirty="0"/>
              <a:t>Position is encoded in </a:t>
            </a:r>
            <a:r>
              <a:rPr lang="en-US" b="1" dirty="0"/>
              <a:t>coordinate systems</a:t>
            </a:r>
            <a:r>
              <a:rPr lang="en-US" dirty="0"/>
              <a:t>.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0A57A-909B-BA4D-93BF-296C1694499A}"/>
              </a:ext>
            </a:extLst>
          </p:cNvPr>
          <p:cNvSpPr/>
          <p:nvPr/>
        </p:nvSpPr>
        <p:spPr>
          <a:xfrm>
            <a:off x="5611508" y="373070"/>
            <a:ext cx="1011714" cy="64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4C752-A2E4-A34C-91DD-5B2C01E60838}"/>
              </a:ext>
            </a:extLst>
          </p:cNvPr>
          <p:cNvSpPr txBox="1"/>
          <p:nvPr/>
        </p:nvSpPr>
        <p:spPr>
          <a:xfrm>
            <a:off x="7281220" y="6312621"/>
            <a:ext cx="17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3</a:t>
            </a:r>
          </a:p>
        </p:txBody>
      </p:sp>
    </p:spTree>
    <p:extLst>
      <p:ext uri="{BB962C8B-B14F-4D97-AF65-F5344CB8AC3E}">
        <p14:creationId xmlns:p14="http://schemas.microsoft.com/office/powerpoint/2010/main" val="414249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E89F8-8378-9342-9167-D0F1200CD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50"/>
          <a:stretch/>
        </p:blipFill>
        <p:spPr>
          <a:xfrm>
            <a:off x="5586794" y="360713"/>
            <a:ext cx="2971795" cy="12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C0905-AC63-6B42-AB69-30F4193F37A0}"/>
              </a:ext>
            </a:extLst>
          </p:cNvPr>
          <p:cNvSpPr txBox="1"/>
          <p:nvPr/>
        </p:nvSpPr>
        <p:spPr>
          <a:xfrm>
            <a:off x="321275" y="373070"/>
            <a:ext cx="5004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“Position” aesthetics are critical as they’re (typically) required for any graph.</a:t>
            </a:r>
          </a:p>
          <a:p>
            <a:endParaRPr lang="en-US" dirty="0"/>
          </a:p>
          <a:p>
            <a:r>
              <a:rPr lang="en-US" dirty="0"/>
              <a:t>Another example is </a:t>
            </a:r>
            <a:r>
              <a:rPr lang="en-US" b="1" dirty="0"/>
              <a:t>polar coordinates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0A57A-909B-BA4D-93BF-296C1694499A}"/>
              </a:ext>
            </a:extLst>
          </p:cNvPr>
          <p:cNvSpPr/>
          <p:nvPr/>
        </p:nvSpPr>
        <p:spPr>
          <a:xfrm>
            <a:off x="5611508" y="373070"/>
            <a:ext cx="1011714" cy="64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97724-DE53-A342-9090-AE9C20F5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53" y="1840055"/>
            <a:ext cx="6940893" cy="4850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F69BB-D7AA-D44D-9373-02BFDAE6EC67}"/>
              </a:ext>
            </a:extLst>
          </p:cNvPr>
          <p:cNvSpPr txBox="1"/>
          <p:nvPr/>
        </p:nvSpPr>
        <p:spPr>
          <a:xfrm>
            <a:off x="7281220" y="6312621"/>
            <a:ext cx="17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3</a:t>
            </a:r>
          </a:p>
        </p:txBody>
      </p:sp>
    </p:spTree>
    <p:extLst>
      <p:ext uri="{BB962C8B-B14F-4D97-AF65-F5344CB8AC3E}">
        <p14:creationId xmlns:p14="http://schemas.microsoft.com/office/powerpoint/2010/main" val="226080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CA48A-68C7-B140-9C37-83EC4116076D}"/>
              </a:ext>
            </a:extLst>
          </p:cNvPr>
          <p:cNvSpPr/>
          <p:nvPr/>
        </p:nvSpPr>
        <p:spPr>
          <a:xfrm>
            <a:off x="615510" y="266356"/>
            <a:ext cx="4676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Color as a tool to distinguish: Categories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D1B30-DA94-7346-A3B3-5729051F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71" y="852616"/>
            <a:ext cx="4635125" cy="5560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1AA8C5-5CBE-5F4D-9D67-AC9D31A5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05" y="2296283"/>
            <a:ext cx="4146034" cy="2463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AA919-5F44-3F4D-B579-CC451B18AF68}"/>
              </a:ext>
            </a:extLst>
          </p:cNvPr>
          <p:cNvSpPr txBox="1"/>
          <p:nvPr/>
        </p:nvSpPr>
        <p:spPr>
          <a:xfrm>
            <a:off x="7281220" y="6312621"/>
            <a:ext cx="17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353B4-9CE3-5548-BD8E-0931854A6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50"/>
          <a:stretch/>
        </p:blipFill>
        <p:spPr>
          <a:xfrm>
            <a:off x="5586794" y="360713"/>
            <a:ext cx="2971795" cy="12816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BED9BD-B618-8D41-8275-90AFA59E22DA}"/>
              </a:ext>
            </a:extLst>
          </p:cNvPr>
          <p:cNvSpPr/>
          <p:nvPr/>
        </p:nvSpPr>
        <p:spPr>
          <a:xfrm>
            <a:off x="5623865" y="990911"/>
            <a:ext cx="1011714" cy="64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2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A748D-D87E-EE47-8E22-6724EAD2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" y="1363927"/>
            <a:ext cx="5044987" cy="45000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CA48A-68C7-B140-9C37-83EC4116076D}"/>
              </a:ext>
            </a:extLst>
          </p:cNvPr>
          <p:cNvSpPr/>
          <p:nvPr/>
        </p:nvSpPr>
        <p:spPr>
          <a:xfrm>
            <a:off x="615510" y="266356"/>
            <a:ext cx="4765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Color to represent data values: Numerical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AA919-5F44-3F4D-B579-CC451B18AF68}"/>
              </a:ext>
            </a:extLst>
          </p:cNvPr>
          <p:cNvSpPr txBox="1"/>
          <p:nvPr/>
        </p:nvSpPr>
        <p:spPr>
          <a:xfrm>
            <a:off x="7281220" y="6312621"/>
            <a:ext cx="17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353B4-9CE3-5548-BD8E-0931854A6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50"/>
          <a:stretch/>
        </p:blipFill>
        <p:spPr>
          <a:xfrm>
            <a:off x="5586794" y="360713"/>
            <a:ext cx="2971795" cy="12816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BED9BD-B618-8D41-8275-90AFA59E22DA}"/>
              </a:ext>
            </a:extLst>
          </p:cNvPr>
          <p:cNvSpPr/>
          <p:nvPr/>
        </p:nvSpPr>
        <p:spPr>
          <a:xfrm>
            <a:off x="5623865" y="990911"/>
            <a:ext cx="1011714" cy="64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B27F1-AA52-794C-AC4B-0DC6DC378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200" y="2340506"/>
            <a:ext cx="4142232" cy="22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1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A9D9D-ED5A-F94D-A763-A872EC8F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32"/>
            <a:ext cx="5123951" cy="4498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CA48A-68C7-B140-9C37-83EC4116076D}"/>
              </a:ext>
            </a:extLst>
          </p:cNvPr>
          <p:cNvSpPr/>
          <p:nvPr/>
        </p:nvSpPr>
        <p:spPr>
          <a:xfrm>
            <a:off x="615510" y="266356"/>
            <a:ext cx="4765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Color to represent data values: Numerical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AA919-5F44-3F4D-B579-CC451B18AF68}"/>
              </a:ext>
            </a:extLst>
          </p:cNvPr>
          <p:cNvSpPr txBox="1"/>
          <p:nvPr/>
        </p:nvSpPr>
        <p:spPr>
          <a:xfrm>
            <a:off x="7281220" y="6312621"/>
            <a:ext cx="17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353B4-9CE3-5548-BD8E-0931854A6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50"/>
          <a:stretch/>
        </p:blipFill>
        <p:spPr>
          <a:xfrm>
            <a:off x="5586794" y="360713"/>
            <a:ext cx="2971795" cy="12816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BED9BD-B618-8D41-8275-90AFA59E22DA}"/>
              </a:ext>
            </a:extLst>
          </p:cNvPr>
          <p:cNvSpPr/>
          <p:nvPr/>
        </p:nvSpPr>
        <p:spPr>
          <a:xfrm>
            <a:off x="5623865" y="990911"/>
            <a:ext cx="1011714" cy="64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9CA75-9488-2741-A46C-65EAC3A04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79" y="2342007"/>
            <a:ext cx="4143853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8F76F-A72B-9744-86BD-10B623308E2F}"/>
              </a:ext>
            </a:extLst>
          </p:cNvPr>
          <p:cNvSpPr txBox="1"/>
          <p:nvPr/>
        </p:nvSpPr>
        <p:spPr>
          <a:xfrm>
            <a:off x="6129722" y="1999897"/>
            <a:ext cx="208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Divergent scales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CF889-683F-5D48-A8FB-B3CB7EBCD5AA}"/>
              </a:ext>
            </a:extLst>
          </p:cNvPr>
          <p:cNvSpPr/>
          <p:nvPr/>
        </p:nvSpPr>
        <p:spPr>
          <a:xfrm>
            <a:off x="476523" y="5893572"/>
            <a:ext cx="6471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In some cases, we need to visualize the deviation of data values in one of two directions relative to a </a:t>
            </a: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neutral midpoint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5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25" y="2672503"/>
            <a:ext cx="2051350" cy="15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55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D8394-57F4-F341-A51C-CA592CC3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9" y="853605"/>
            <a:ext cx="4634301" cy="5559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CA48A-68C7-B140-9C37-83EC4116076D}"/>
              </a:ext>
            </a:extLst>
          </p:cNvPr>
          <p:cNvSpPr/>
          <p:nvPr/>
        </p:nvSpPr>
        <p:spPr>
          <a:xfrm>
            <a:off x="615510" y="266356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Color as a tool to highlight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AA919-5F44-3F4D-B579-CC451B18AF68}"/>
              </a:ext>
            </a:extLst>
          </p:cNvPr>
          <p:cNvSpPr txBox="1"/>
          <p:nvPr/>
        </p:nvSpPr>
        <p:spPr>
          <a:xfrm>
            <a:off x="7281220" y="6312621"/>
            <a:ext cx="17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353B4-9CE3-5548-BD8E-0931854A6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50"/>
          <a:stretch/>
        </p:blipFill>
        <p:spPr>
          <a:xfrm>
            <a:off x="5586794" y="360713"/>
            <a:ext cx="2971795" cy="12816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BED9BD-B618-8D41-8275-90AFA59E22DA}"/>
              </a:ext>
            </a:extLst>
          </p:cNvPr>
          <p:cNvSpPr/>
          <p:nvPr/>
        </p:nvSpPr>
        <p:spPr>
          <a:xfrm>
            <a:off x="5623865" y="990911"/>
            <a:ext cx="1011714" cy="64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C6890-278F-884D-B830-5DA8143C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200" y="2345711"/>
            <a:ext cx="4142232" cy="24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C156E80-2425-1542-8F9B-0DB80DB7631B}"/>
              </a:ext>
            </a:extLst>
          </p:cNvPr>
          <p:cNvSpPr/>
          <p:nvPr/>
        </p:nvSpPr>
        <p:spPr>
          <a:xfrm>
            <a:off x="4386650" y="2100649"/>
            <a:ext cx="4534944" cy="2286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B0589-696C-FB41-92FC-9665F0A9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5" y="2845143"/>
            <a:ext cx="8044252" cy="11677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9A925D-C8B0-4D49-BD2B-DF5160373A96}"/>
              </a:ext>
            </a:extLst>
          </p:cNvPr>
          <p:cNvSpPr txBox="1"/>
          <p:nvPr/>
        </p:nvSpPr>
        <p:spPr>
          <a:xfrm>
            <a:off x="4485503" y="2248930"/>
            <a:ext cx="43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as the designer need to anticipate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25EE-A7FB-9B4E-AAEF-D8B5E5A172DE}"/>
              </a:ext>
            </a:extLst>
          </p:cNvPr>
          <p:cNvSpPr txBox="1"/>
          <p:nvPr/>
        </p:nvSpPr>
        <p:spPr>
          <a:xfrm>
            <a:off x="5263978" y="4807977"/>
            <a:ext cx="322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where the human mind can be fooled and misinterpret your data visualization…</a:t>
            </a:r>
          </a:p>
        </p:txBody>
      </p:sp>
    </p:spTree>
    <p:extLst>
      <p:ext uri="{BB962C8B-B14F-4D97-AF65-F5344CB8AC3E}">
        <p14:creationId xmlns:p14="http://schemas.microsoft.com/office/powerpoint/2010/main" val="11261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AA586-42C6-BD45-B77F-95890D54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75" y="365127"/>
            <a:ext cx="3995912" cy="4935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6EFBFA-1C60-7B43-B784-574AF2799E64}"/>
              </a:ext>
            </a:extLst>
          </p:cNvPr>
          <p:cNvSpPr/>
          <p:nvPr/>
        </p:nvSpPr>
        <p:spPr>
          <a:xfrm>
            <a:off x="741403" y="2509922"/>
            <a:ext cx="2755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Encoding too much or irrelevant information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D2E77-AD40-FD44-96BB-D5C4E0D66555}"/>
              </a:ext>
            </a:extLst>
          </p:cNvPr>
          <p:cNvSpPr txBox="1"/>
          <p:nvPr/>
        </p:nvSpPr>
        <p:spPr>
          <a:xfrm>
            <a:off x="7129849" y="6312621"/>
            <a:ext cx="189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86130-6154-9B48-9136-1C6DCB88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1" y="5455819"/>
            <a:ext cx="6414583" cy="12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EFBFA-1C60-7B43-B784-574AF2799E64}"/>
              </a:ext>
            </a:extLst>
          </p:cNvPr>
          <p:cNvSpPr/>
          <p:nvPr/>
        </p:nvSpPr>
        <p:spPr>
          <a:xfrm>
            <a:off x="407770" y="309604"/>
            <a:ext cx="711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Not designing for color-vision deficiency (</a:t>
            </a:r>
            <a:r>
              <a:rPr lang="en-US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cvd</a:t>
            </a: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, aka colorblind).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D2E77-AD40-FD44-96BB-D5C4E0D66555}"/>
              </a:ext>
            </a:extLst>
          </p:cNvPr>
          <p:cNvSpPr txBox="1"/>
          <p:nvPr/>
        </p:nvSpPr>
        <p:spPr>
          <a:xfrm>
            <a:off x="7129849" y="6312621"/>
            <a:ext cx="189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Wilke, Chapter 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C6863-E113-4D43-9CB3-7F461441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40" y="955778"/>
            <a:ext cx="6680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7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C7A3E-9AD3-7F4C-BFDA-EAAA62F8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862570"/>
            <a:ext cx="6680200" cy="246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B199-F358-5748-9305-9CC62076A08D}"/>
              </a:ext>
            </a:extLst>
          </p:cNvPr>
          <p:cNvSpPr/>
          <p:nvPr/>
        </p:nvSpPr>
        <p:spPr>
          <a:xfrm>
            <a:off x="407770" y="309604"/>
            <a:ext cx="711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Not designing for color-vision deficiency (</a:t>
            </a:r>
            <a:r>
              <a:rPr lang="en-US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cvd</a:t>
            </a: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, aka colorblind).</a:t>
            </a:r>
            <a:endParaRPr 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3956F-DD0D-024A-B24D-41CB085F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18" y="3531631"/>
            <a:ext cx="6340963" cy="29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6" y="2112025"/>
            <a:ext cx="3571167" cy="26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5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08" y="1253056"/>
            <a:ext cx="5900384" cy="43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0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85"/>
            <a:ext cx="9144000" cy="67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0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9" t="27403" r="27954" b="21054"/>
          <a:stretch/>
        </p:blipFill>
        <p:spPr>
          <a:xfrm>
            <a:off x="1305244" y="325581"/>
            <a:ext cx="6533512" cy="6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1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AD878-AAD0-F244-984A-7E1171C6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22" t="27403" r="30567" b="52578"/>
          <a:stretch/>
        </p:blipFill>
        <p:spPr>
          <a:xfrm>
            <a:off x="4677459" y="1181099"/>
            <a:ext cx="3860043" cy="3927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43B05-0512-A043-A145-0E9B09827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82" t="41612" r="49508" b="38369"/>
          <a:stretch/>
        </p:blipFill>
        <p:spPr>
          <a:xfrm rot="10800000">
            <a:off x="817418" y="1911927"/>
            <a:ext cx="3860041" cy="3927765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3CAEC9A1-CE2F-B04B-8218-69A99DABB8AD}"/>
              </a:ext>
            </a:extLst>
          </p:cNvPr>
          <p:cNvSpPr/>
          <p:nvPr/>
        </p:nvSpPr>
        <p:spPr>
          <a:xfrm rot="10800000" flipH="1">
            <a:off x="3010673" y="6096000"/>
            <a:ext cx="591508" cy="47452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B08A7-B44C-CB4E-8DAA-9AC0196E6054}"/>
              </a:ext>
            </a:extLst>
          </p:cNvPr>
          <p:cNvSpPr/>
          <p:nvPr/>
        </p:nvSpPr>
        <p:spPr>
          <a:xfrm>
            <a:off x="5592999" y="5697684"/>
            <a:ext cx="2733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Munker Illusion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643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E0343-9298-9546-897C-9FAF6AB2C854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Error or efficient?</a:t>
            </a:r>
          </a:p>
        </p:txBody>
      </p:sp>
    </p:spTree>
    <p:extLst>
      <p:ext uri="{BB962C8B-B14F-4D97-AF65-F5344CB8AC3E}">
        <p14:creationId xmlns:p14="http://schemas.microsoft.com/office/powerpoint/2010/main" val="284929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C156E80-2425-1542-8F9B-0DB80DB7631B}"/>
              </a:ext>
            </a:extLst>
          </p:cNvPr>
          <p:cNvSpPr/>
          <p:nvPr/>
        </p:nvSpPr>
        <p:spPr>
          <a:xfrm>
            <a:off x="420130" y="2100649"/>
            <a:ext cx="3978875" cy="2286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B0589-696C-FB41-92FC-9665F0A9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5" y="2845143"/>
            <a:ext cx="8044252" cy="11677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9A925D-C8B0-4D49-BD2B-DF5160373A96}"/>
              </a:ext>
            </a:extLst>
          </p:cNvPr>
          <p:cNvSpPr txBox="1"/>
          <p:nvPr/>
        </p:nvSpPr>
        <p:spPr>
          <a:xfrm>
            <a:off x="593125" y="2248930"/>
            <a:ext cx="366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as the designer can control</a:t>
            </a:r>
          </a:p>
        </p:txBody>
      </p:sp>
    </p:spTree>
    <p:extLst>
      <p:ext uri="{BB962C8B-B14F-4D97-AF65-F5344CB8AC3E}">
        <p14:creationId xmlns:p14="http://schemas.microsoft.com/office/powerpoint/2010/main" val="384460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</TotalTime>
  <Words>317</Words>
  <Application>Microsoft Macintosh PowerPoint</Application>
  <PresentationFormat>On-screen Show (4:3)</PresentationFormat>
  <Paragraphs>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Wesslen, Ryan</dc:creator>
  <cp:lastModifiedBy>Wesslen, Ryan</cp:lastModifiedBy>
  <cp:revision>12</cp:revision>
  <cp:lastPrinted>2019-08-25T15:01:15Z</cp:lastPrinted>
  <dcterms:created xsi:type="dcterms:W3CDTF">2019-08-25T13:39:26Z</dcterms:created>
  <dcterms:modified xsi:type="dcterms:W3CDTF">2019-08-25T17:21:43Z</dcterms:modified>
</cp:coreProperties>
</file>